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99" r:id="rId5"/>
    <p:sldId id="260" r:id="rId6"/>
    <p:sldId id="283" r:id="rId7"/>
    <p:sldId id="301" r:id="rId8"/>
    <p:sldId id="302" r:id="rId9"/>
    <p:sldId id="303" r:id="rId10"/>
    <p:sldId id="281" r:id="rId11"/>
    <p:sldId id="289" r:id="rId12"/>
    <p:sldId id="290" r:id="rId13"/>
    <p:sldId id="291" r:id="rId14"/>
    <p:sldId id="286" r:id="rId15"/>
    <p:sldId id="261" r:id="rId16"/>
    <p:sldId id="287" r:id="rId17"/>
    <p:sldId id="292" r:id="rId18"/>
    <p:sldId id="293" r:id="rId19"/>
    <p:sldId id="294" r:id="rId20"/>
    <p:sldId id="273" r:id="rId21"/>
    <p:sldId id="274" r:id="rId22"/>
    <p:sldId id="295" r:id="rId23"/>
    <p:sldId id="296" r:id="rId24"/>
    <p:sldId id="297" r:id="rId25"/>
    <p:sldId id="298" r:id="rId26"/>
    <p:sldId id="300" r:id="rId27"/>
    <p:sldId id="30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D5B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86409" autoAdjust="0"/>
  </p:normalViewPr>
  <p:slideViewPr>
    <p:cSldViewPr snapToGrid="0">
      <p:cViewPr varScale="1">
        <p:scale>
          <a:sx n="87" d="100"/>
          <a:sy n="87" d="100"/>
        </p:scale>
        <p:origin x="523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69F6-9575-464F-BFE3-1470688495E8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7B21E-0C69-49CC-AF96-7D85CDA6DE9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6165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B21E-0C69-49CC-AF96-7D85CDA6DE92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2477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B21E-0C69-49CC-AF96-7D85CDA6DE92}" type="slidenum">
              <a:rPr lang="en-AT" smtClean="0"/>
              <a:t>15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4200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0187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1075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276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1326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602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4775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7659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5624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3820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835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2598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286CC-D4B2-4252-8091-1E6679930CB4}" type="datetimeFigureOut">
              <a:rPr lang="en-AT" smtClean="0"/>
              <a:t>08/01/2019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D8508-F440-493F-BFFA-419621DBCEE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6482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eb.stanford.edu/~sura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ntertitel 2">
            <a:extLst>
              <a:ext uri="{FF2B5EF4-FFF2-40B4-BE49-F238E27FC236}">
                <a16:creationId xmlns:a16="http://schemas.microsoft.com/office/drawing/2014/main" id="{E94A30B2-E6E0-45C2-946B-1AD0A9774AD6}"/>
              </a:ext>
            </a:extLst>
          </p:cNvPr>
          <p:cNvSpPr txBox="1">
            <a:spLocks/>
          </p:cNvSpPr>
          <p:nvPr/>
        </p:nvSpPr>
        <p:spPr>
          <a:xfrm>
            <a:off x="771513" y="1900279"/>
            <a:ext cx="440494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1000" dirty="0">
                <a:latin typeface="+mj-lt"/>
              </a:rPr>
              <a:t>Go</a:t>
            </a:r>
            <a:endParaRPr lang="en-GB" sz="11000" dirty="0">
              <a:latin typeface="+mj-lt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CB829D93-299C-4BF8-8C2C-E5C58DF16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2" y="4015540"/>
            <a:ext cx="4805362" cy="1296988"/>
          </a:xfrm>
        </p:spPr>
        <p:txBody>
          <a:bodyPr>
            <a:normAutofit fontScale="90000"/>
          </a:bodyPr>
          <a:lstStyle/>
          <a:p>
            <a:br>
              <a:rPr lang="de-AT" dirty="0"/>
            </a:br>
            <a:r>
              <a:rPr lang="en-GB" dirty="0"/>
              <a:t>Reinforcement- -learning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3EC47D-9B7E-4317-8FE9-8805C76F14CF}"/>
              </a:ext>
            </a:extLst>
          </p:cNvPr>
          <p:cNvCxnSpPr>
            <a:cxnSpLocks/>
          </p:cNvCxnSpPr>
          <p:nvPr/>
        </p:nvCxnSpPr>
        <p:spPr>
          <a:xfrm>
            <a:off x="6122376" y="1186962"/>
            <a:ext cx="0" cy="5297365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F358F5-F6B7-4784-8410-EB54113BAF40}"/>
              </a:ext>
            </a:extLst>
          </p:cNvPr>
          <p:cNvCxnSpPr>
            <a:cxnSpLocks/>
          </p:cNvCxnSpPr>
          <p:nvPr/>
        </p:nvCxnSpPr>
        <p:spPr>
          <a:xfrm flipH="1">
            <a:off x="5503984" y="1186962"/>
            <a:ext cx="554501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B83DC2-27CA-45DD-A509-D44AF3DC45D2}"/>
              </a:ext>
            </a:extLst>
          </p:cNvPr>
          <p:cNvCxnSpPr>
            <a:cxnSpLocks/>
          </p:cNvCxnSpPr>
          <p:nvPr/>
        </p:nvCxnSpPr>
        <p:spPr>
          <a:xfrm>
            <a:off x="11048999" y="438149"/>
            <a:ext cx="0" cy="55259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FDE5AE-28DE-4628-93B8-8201A9584FA0}"/>
              </a:ext>
            </a:extLst>
          </p:cNvPr>
          <p:cNvCxnSpPr>
            <a:cxnSpLocks/>
          </p:cNvCxnSpPr>
          <p:nvPr/>
        </p:nvCxnSpPr>
        <p:spPr>
          <a:xfrm flipH="1">
            <a:off x="6122376" y="5964116"/>
            <a:ext cx="5527432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0B6F5B-52EC-41A7-9AEC-7A100D53A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7" t="28895" r="59386" b="8193"/>
          <a:stretch/>
        </p:blipFill>
        <p:spPr>
          <a:xfrm>
            <a:off x="6676880" y="1515594"/>
            <a:ext cx="38000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1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C111-468E-49D7-AF20-D472B605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31"/>
            <a:ext cx="10515600" cy="1325563"/>
          </a:xfrm>
        </p:spPr>
        <p:txBody>
          <a:bodyPr/>
          <a:lstStyle/>
          <a:p>
            <a:r>
              <a:rPr lang="en-AT" dirty="0"/>
              <a:t>MCTS – Action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0A79-5E0F-4140-9F4F-4F026FA4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27" y="1908658"/>
            <a:ext cx="5398039" cy="459276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Each simulation starts at the root and selects moves that maximise upper confidence bound Q + U</a:t>
            </a: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AT" dirty="0">
                <a:latin typeface="+mj-lt"/>
              </a:rPr>
              <a:t>s</a:t>
            </a:r>
            <a:r>
              <a:rPr lang="en-AT" dirty="0">
                <a:latin typeface="+mj-lt"/>
              </a:rPr>
              <a:t> … Board state</a:t>
            </a:r>
            <a:br>
              <a:rPr lang="de-AT" dirty="0">
                <a:latin typeface="+mj-lt"/>
              </a:rPr>
            </a:br>
            <a:r>
              <a:rPr lang="en-AT" dirty="0">
                <a:latin typeface="+mj-lt"/>
              </a:rPr>
              <a:t>a … Valid action in this state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This is repeated until a leaf node is encountered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38F25-C1C1-42CA-BED8-B13C959C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649" y="4205038"/>
            <a:ext cx="5054294" cy="1074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C2716-BDF6-4FCF-BC47-CEBF14B25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2" t="44175" r="26172" b="48790"/>
          <a:stretch/>
        </p:blipFill>
        <p:spPr>
          <a:xfrm>
            <a:off x="5957649" y="3211698"/>
            <a:ext cx="4801864" cy="661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B285E-8B49-4AC6-BCEB-E03AF193F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33" r="78762" b="13590"/>
          <a:stretch/>
        </p:blipFill>
        <p:spPr>
          <a:xfrm>
            <a:off x="903542" y="1812892"/>
            <a:ext cx="3820046" cy="33074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A41871-5B19-40A6-BFB7-373808E57CD7}"/>
              </a:ext>
            </a:extLst>
          </p:cNvPr>
          <p:cNvCxnSpPr>
            <a:cxnSpLocks/>
          </p:cNvCxnSpPr>
          <p:nvPr/>
        </p:nvCxnSpPr>
        <p:spPr>
          <a:xfrm flipH="1">
            <a:off x="934915" y="1544271"/>
            <a:ext cx="7323990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96E307-EF8B-483F-8485-A93881945D5A}"/>
              </a:ext>
            </a:extLst>
          </p:cNvPr>
          <p:cNvCxnSpPr>
            <a:cxnSpLocks/>
          </p:cNvCxnSpPr>
          <p:nvPr/>
        </p:nvCxnSpPr>
        <p:spPr>
          <a:xfrm flipV="1">
            <a:off x="5212587" y="1544271"/>
            <a:ext cx="0" cy="4751021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6FF16BB-A597-4263-99E3-10C3780F7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3" y="2822855"/>
            <a:ext cx="4914900" cy="714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DA7DFB-D698-4773-AADA-C96B2F0DE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2" t="44175" r="26172" b="48790"/>
          <a:stretch/>
        </p:blipFill>
        <p:spPr>
          <a:xfrm>
            <a:off x="5957649" y="3491839"/>
            <a:ext cx="4801864" cy="661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324C63-907E-40A0-B239-7A1D83D45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900" y="6079508"/>
            <a:ext cx="1038226" cy="413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800C6-E724-424F-B582-C20DDB5CE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418" y="5732552"/>
            <a:ext cx="1000125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46EAB-9ED3-4F97-8C32-AFFCF1990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871" y="5367671"/>
            <a:ext cx="1038225" cy="409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9D2197-4329-4B4E-B4C5-BD18BCBD0DD5}"/>
              </a:ext>
            </a:extLst>
          </p:cNvPr>
          <p:cNvCxnSpPr>
            <a:cxnSpLocks/>
          </p:cNvCxnSpPr>
          <p:nvPr/>
        </p:nvCxnSpPr>
        <p:spPr>
          <a:xfrm flipH="1" flipV="1">
            <a:off x="838200" y="5170222"/>
            <a:ext cx="4374387" cy="1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985A49-3625-4631-A77C-BA983FECBF4E}"/>
              </a:ext>
            </a:extLst>
          </p:cNvPr>
          <p:cNvSpPr txBox="1"/>
          <p:nvPr/>
        </p:nvSpPr>
        <p:spPr>
          <a:xfrm>
            <a:off x="735603" y="5358408"/>
            <a:ext cx="24911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T" sz="2200" dirty="0">
                <a:latin typeface="+mj-lt"/>
              </a:rPr>
              <a:t>Action value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T" sz="2200" dirty="0">
                <a:latin typeface="+mj-lt"/>
              </a:rPr>
              <a:t>Value 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T" sz="2200" dirty="0">
                <a:latin typeface="+mj-lt"/>
              </a:rPr>
              <a:t>Prior probability</a:t>
            </a:r>
          </a:p>
          <a:p>
            <a:endParaRPr lang="en-A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33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C111-468E-49D7-AF20-D472B605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MCTS – Expand and Evaluate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A41871-5B19-40A6-BFB7-373808E57CD7}"/>
              </a:ext>
            </a:extLst>
          </p:cNvPr>
          <p:cNvCxnSpPr>
            <a:cxnSpLocks/>
          </p:cNvCxnSpPr>
          <p:nvPr/>
        </p:nvCxnSpPr>
        <p:spPr>
          <a:xfrm flipH="1">
            <a:off x="934915" y="1544271"/>
            <a:ext cx="7323990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96E307-EF8B-483F-8485-A93881945D5A}"/>
              </a:ext>
            </a:extLst>
          </p:cNvPr>
          <p:cNvCxnSpPr>
            <a:cxnSpLocks/>
          </p:cNvCxnSpPr>
          <p:nvPr/>
        </p:nvCxnSpPr>
        <p:spPr>
          <a:xfrm flipV="1">
            <a:off x="5212587" y="1544271"/>
            <a:ext cx="0" cy="4751021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5FAED313-F8E6-4B3A-99BD-603C549C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6" t="20345" r="53261" b="3357"/>
          <a:stretch/>
        </p:blipFill>
        <p:spPr>
          <a:xfrm>
            <a:off x="685614" y="1806285"/>
            <a:ext cx="4218710" cy="3569679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D4B8E9A-966B-4EE6-A6C1-6D084BF4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319" y="1943954"/>
            <a:ext cx="5743575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>
                <a:latin typeface="+mj-lt"/>
              </a:rPr>
              <a:t>The leaf node, with state    ,is expanded and the corresponding board state is evaluated by the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>
                <a:latin typeface="+mj-lt"/>
              </a:rPr>
              <a:t>Each outgoing edge            is initialised to:</a:t>
            </a:r>
          </a:p>
          <a:p>
            <a:pPr>
              <a:buFont typeface="Wingdings" panose="05000000000000000000" pitchFamily="2" charset="2"/>
              <a:buChar char="§"/>
            </a:pPr>
            <a:endParaRPr lang="en-AT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>
                <a:latin typeface="+mj-lt"/>
              </a:rPr>
              <a:t>No rollouts!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4B3880-DD3A-48FF-9C49-F3FC4AE0D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8" t="33599" r="25604" b="60755"/>
          <a:stretch/>
        </p:blipFill>
        <p:spPr>
          <a:xfrm>
            <a:off x="7344184" y="3078175"/>
            <a:ext cx="3024259" cy="512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038BE7-D1A7-4580-8163-915EF91E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975" y="1982427"/>
            <a:ext cx="238125" cy="352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41AC8-22B5-49CA-95C8-C758C0DE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389" y="4465699"/>
            <a:ext cx="5837172" cy="46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C70B6-AA92-4164-B2B5-5643CD9EC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898" y="3644955"/>
            <a:ext cx="8096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7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C111-468E-49D7-AF20-D472B605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MCTS – </a:t>
            </a:r>
            <a:r>
              <a:rPr lang="de-AT" dirty="0"/>
              <a:t>Backup</a:t>
            </a:r>
            <a:endParaRPr lang="en-AT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A41871-5B19-40A6-BFB7-373808E57CD7}"/>
              </a:ext>
            </a:extLst>
          </p:cNvPr>
          <p:cNvCxnSpPr>
            <a:cxnSpLocks/>
          </p:cNvCxnSpPr>
          <p:nvPr/>
        </p:nvCxnSpPr>
        <p:spPr>
          <a:xfrm flipH="1">
            <a:off x="934915" y="1544271"/>
            <a:ext cx="7323990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96E307-EF8B-483F-8485-A93881945D5A}"/>
              </a:ext>
            </a:extLst>
          </p:cNvPr>
          <p:cNvCxnSpPr>
            <a:cxnSpLocks/>
          </p:cNvCxnSpPr>
          <p:nvPr/>
        </p:nvCxnSpPr>
        <p:spPr>
          <a:xfrm flipV="1">
            <a:off x="5212587" y="1544271"/>
            <a:ext cx="0" cy="4751021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D4B8E9A-966B-4EE6-A6C1-6D084BF4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811" y="1817321"/>
            <a:ext cx="5743575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Action values</a:t>
            </a:r>
            <a:r>
              <a:rPr lang="de-AT" dirty="0">
                <a:latin typeface="+mj-lt"/>
              </a:rPr>
              <a:t> </a:t>
            </a:r>
            <a:r>
              <a:rPr lang="en-AT" dirty="0">
                <a:latin typeface="+mj-lt"/>
              </a:rPr>
              <a:t>in the subtree below are updated:</a:t>
            </a: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Visit counts</a:t>
            </a:r>
            <a:r>
              <a:rPr lang="de-AT" dirty="0">
                <a:latin typeface="+mj-lt"/>
              </a:rPr>
              <a:t> </a:t>
            </a:r>
            <a:r>
              <a:rPr lang="en-AT" dirty="0">
                <a:latin typeface="+mj-lt"/>
              </a:rPr>
              <a:t>are incremented</a:t>
            </a:r>
            <a:r>
              <a:rPr lang="de-AT" dirty="0">
                <a:latin typeface="+mj-lt"/>
              </a:rPr>
              <a:t>:</a:t>
            </a:r>
            <a:endParaRPr lang="en-AT" dirty="0">
              <a:latin typeface="+mj-lt"/>
            </a:endParaRPr>
          </a:p>
          <a:p>
            <a:pPr marL="0" indent="0">
              <a:buNone/>
            </a:pPr>
            <a:endParaRPr lang="en-AT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7A383E-BCD4-42CE-96F5-F60263198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21" t="23111" r="19396"/>
          <a:stretch/>
        </p:blipFill>
        <p:spPr>
          <a:xfrm>
            <a:off x="702496" y="1928666"/>
            <a:ext cx="4234980" cy="3552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B236C-EDF8-452F-8645-5CD6A153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433" y="5369627"/>
            <a:ext cx="2809875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1BE25-1A59-48FD-B2A1-F5F6B7021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415" y="3379909"/>
            <a:ext cx="3038475" cy="361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AF3676-9D51-463B-A487-0B87AC45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84612"/>
            <a:ext cx="22288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5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C111-468E-49D7-AF20-D472B605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MCTS - Play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A41871-5B19-40A6-BFB7-373808E57CD7}"/>
              </a:ext>
            </a:extLst>
          </p:cNvPr>
          <p:cNvCxnSpPr>
            <a:cxnSpLocks/>
          </p:cNvCxnSpPr>
          <p:nvPr/>
        </p:nvCxnSpPr>
        <p:spPr>
          <a:xfrm flipH="1">
            <a:off x="934915" y="1544271"/>
            <a:ext cx="7323990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96E307-EF8B-483F-8485-A93881945D5A}"/>
              </a:ext>
            </a:extLst>
          </p:cNvPr>
          <p:cNvCxnSpPr>
            <a:cxnSpLocks/>
          </p:cNvCxnSpPr>
          <p:nvPr/>
        </p:nvCxnSpPr>
        <p:spPr>
          <a:xfrm flipV="1">
            <a:off x="5212587" y="1544271"/>
            <a:ext cx="0" cy="4751021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D4B8E9A-966B-4EE6-A6C1-6D084BF4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811" y="1817321"/>
            <a:ext cx="5743575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 marL="0" indent="0">
              <a:buNone/>
            </a:pPr>
            <a:endParaRPr lang="en-AT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D03DD-E3B7-4BE1-A608-3AC777ECE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0" t="19644" b="8702"/>
          <a:stretch/>
        </p:blipFill>
        <p:spPr>
          <a:xfrm>
            <a:off x="1092258" y="1877697"/>
            <a:ext cx="3213881" cy="40841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3B1257-C763-4950-9DC1-B0F4CE572EEC}"/>
              </a:ext>
            </a:extLst>
          </p:cNvPr>
          <p:cNvSpPr txBox="1">
            <a:spLocks/>
          </p:cNvSpPr>
          <p:nvPr/>
        </p:nvSpPr>
        <p:spPr>
          <a:xfrm>
            <a:off x="5665177" y="1877697"/>
            <a:ext cx="5562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After the search a policy vector proportional to the visit count is computed:</a:t>
            </a:r>
          </a:p>
          <a:p>
            <a:pPr>
              <a:buFont typeface="Wingdings" panose="05000000000000000000" pitchFamily="2" charset="2"/>
              <a:buChar char="§"/>
            </a:pPr>
            <a:endParaRPr lang="de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Temperature</a:t>
            </a:r>
            <a:r>
              <a:rPr lang="de-AT" dirty="0">
                <a:latin typeface="+mj-lt"/>
              </a:rPr>
              <a:t>    </a:t>
            </a:r>
            <a:r>
              <a:rPr lang="en-AT" dirty="0">
                <a:latin typeface="+mj-lt"/>
              </a:rPr>
              <a:t>            for first 30 moves of each game and             </a:t>
            </a:r>
            <a:r>
              <a:rPr lang="de-AT" dirty="0">
                <a:latin typeface="+mj-lt"/>
              </a:rPr>
              <a:t>   </a:t>
            </a:r>
            <a:r>
              <a:rPr lang="en-AT" dirty="0">
                <a:latin typeface="+mj-lt"/>
              </a:rPr>
              <a:t> for the remainder of the game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The child node corresponding to the played action becomes the new root node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The subtree below that child is retained, the rest is discarded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Surrender if root value and best child value are low</a:t>
            </a:r>
          </a:p>
          <a:p>
            <a:pPr lvl="1"/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00FBE9-637B-4EE3-B47A-ACC1BA5B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893" y="2435733"/>
            <a:ext cx="2228850" cy="504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AB5CF-A367-4CDE-912B-B891D90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431" y="3145225"/>
            <a:ext cx="809625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05E29-7E4D-45A1-948A-92A689F2B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619" y="3664010"/>
            <a:ext cx="7810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6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1E00-6647-42CE-900A-653FDC7A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MCTS -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930292-9BE2-44B0-A944-7311D1DCC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330" y="1825625"/>
            <a:ext cx="9674469" cy="4351338"/>
          </a:xfrm>
        </p:spPr>
        <p:txBody>
          <a:bodyPr>
            <a:normAutofit/>
          </a:bodyPr>
          <a:lstStyle/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Multiple simulations are executed in parallel on </a:t>
            </a:r>
            <a:r>
              <a:rPr lang="en-GB" dirty="0">
                <a:latin typeface="+mj-lt"/>
              </a:rPr>
              <a:t>separate</a:t>
            </a:r>
            <a:r>
              <a:rPr lang="en-AT" dirty="0">
                <a:latin typeface="+mj-lt"/>
              </a:rPr>
              <a:t> threads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66CD47E-CBB2-4EF4-9F19-EBDE39CF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4" y="2027814"/>
            <a:ext cx="9963186" cy="28023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8599BF-BA02-4939-82E4-6ADA29994BFF}"/>
              </a:ext>
            </a:extLst>
          </p:cNvPr>
          <p:cNvCxnSpPr>
            <a:cxnSpLocks/>
          </p:cNvCxnSpPr>
          <p:nvPr/>
        </p:nvCxnSpPr>
        <p:spPr>
          <a:xfrm flipH="1">
            <a:off x="838202" y="1491517"/>
            <a:ext cx="7576036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51C8C3-012B-45F2-894D-581A89739556}"/>
              </a:ext>
            </a:extLst>
          </p:cNvPr>
          <p:cNvCxnSpPr>
            <a:cxnSpLocks/>
          </p:cNvCxnSpPr>
          <p:nvPr/>
        </p:nvCxnSpPr>
        <p:spPr>
          <a:xfrm flipV="1">
            <a:off x="1219202" y="1491517"/>
            <a:ext cx="0" cy="435243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208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E80F-05AD-4F0F-94F3-B3B6C455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/>
              <a:t>Training by Self-play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6AC5C-EDD3-48B0-9CE5-522A96A0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390" y="1843013"/>
            <a:ext cx="51054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In each position MCTS is executed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Neural network guided MCTS </a:t>
            </a:r>
            <a:br>
              <a:rPr lang="en-AT" dirty="0">
                <a:latin typeface="+mj-lt"/>
              </a:rPr>
            </a:br>
            <a:r>
              <a:rPr lang="en-AT" dirty="0">
                <a:latin typeface="+mj-lt"/>
              </a:rPr>
              <a:t>improves policy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Save state of board and policy as training data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Game ends when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both players pass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search value drops under threshold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game exceeds maximum </a:t>
            </a:r>
            <a:r>
              <a:rPr lang="en-GB" dirty="0">
                <a:latin typeface="+mj-lt"/>
              </a:rPr>
              <a:t>length</a:t>
            </a: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Add game outcome z</a:t>
            </a:r>
            <a:r>
              <a:rPr lang="de-AT" dirty="0">
                <a:latin typeface="+mj-lt"/>
              </a:rPr>
              <a:t> =   </a:t>
            </a:r>
            <a:r>
              <a:rPr lang="en-AT" dirty="0">
                <a:latin typeface="+mj-lt"/>
              </a:rPr>
              <a:t> </a:t>
            </a:r>
            <a:r>
              <a:rPr lang="de-AT" dirty="0">
                <a:latin typeface="+mj-lt"/>
              </a:rPr>
              <a:t>               </a:t>
            </a:r>
            <a:r>
              <a:rPr lang="en-AT" dirty="0">
                <a:latin typeface="+mj-lt"/>
              </a:rPr>
              <a:t>to training data</a:t>
            </a:r>
          </a:p>
          <a:p>
            <a:endParaRPr lang="en-AT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54EFF-EE6A-42A7-983E-4E96D408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3013"/>
            <a:ext cx="500182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E5AC6-AE78-4C42-9DF5-59DA21ED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532" y="5594143"/>
            <a:ext cx="89535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A6DC8-DB5E-4915-851A-518C0D70E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721" y="3232601"/>
            <a:ext cx="857250" cy="295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4FE05-3EC8-4255-814D-771259D2D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2607" y="5281833"/>
            <a:ext cx="1171575" cy="3714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A116B-E4DA-4289-8224-0126102BDF8F}"/>
              </a:ext>
            </a:extLst>
          </p:cNvPr>
          <p:cNvCxnSpPr>
            <a:cxnSpLocks/>
          </p:cNvCxnSpPr>
          <p:nvPr/>
        </p:nvCxnSpPr>
        <p:spPr>
          <a:xfrm flipH="1">
            <a:off x="952499" y="1509102"/>
            <a:ext cx="8525608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ACDAE-EA46-4B5E-B420-519FE18670DC}"/>
              </a:ext>
            </a:extLst>
          </p:cNvPr>
          <p:cNvCxnSpPr>
            <a:cxnSpLocks/>
          </p:cNvCxnSpPr>
          <p:nvPr/>
        </p:nvCxnSpPr>
        <p:spPr>
          <a:xfrm flipV="1">
            <a:off x="6245469" y="1509102"/>
            <a:ext cx="0" cy="3942128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05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7344-44A6-428E-BEC6-89A44BE4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Self-play – Neural network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69EB8-2989-4425-AC6C-B89C56D1D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870" y="1825625"/>
            <a:ext cx="9378461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Network is initialized with random weights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Train neural network </a:t>
            </a:r>
            <a:br>
              <a:rPr lang="en-AT" dirty="0">
                <a:latin typeface="+mj-lt"/>
              </a:rPr>
            </a:br>
            <a:r>
              <a:rPr lang="en-AT" dirty="0">
                <a:latin typeface="+mj-lt"/>
              </a:rPr>
              <a:t>on collected data with loss: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Minimize quadratic error between predicted winner and self-play winner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Cross entropy loss for policies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Weight decay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Mini-batch data is sampled randomly from all positions of the most recent 500 000 games of self-play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Stochastic gradient descent with momentum and learning rate annealing</a:t>
            </a:r>
          </a:p>
          <a:p>
            <a:endParaRPr lang="en-AT" dirty="0">
              <a:latin typeface="+mj-lt"/>
            </a:endParaRPr>
          </a:p>
          <a:p>
            <a:pPr marL="0" indent="0">
              <a:buNone/>
            </a:pPr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F3201-B250-4B83-AA50-5055496E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27" y="2588115"/>
            <a:ext cx="3762375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8FE17-83CC-48E9-BCF5-9BD5902C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56" y="2250709"/>
            <a:ext cx="1619250" cy="3905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DF2530-4FB7-4DAF-954D-B97F7D351585}"/>
              </a:ext>
            </a:extLst>
          </p:cNvPr>
          <p:cNvCxnSpPr>
            <a:cxnSpLocks/>
          </p:cNvCxnSpPr>
          <p:nvPr/>
        </p:nvCxnSpPr>
        <p:spPr>
          <a:xfrm flipH="1">
            <a:off x="711446" y="1456348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A7BD1B-0A9E-4ED6-812A-CA813B30A58B}"/>
              </a:ext>
            </a:extLst>
          </p:cNvPr>
          <p:cNvCxnSpPr>
            <a:cxnSpLocks/>
          </p:cNvCxnSpPr>
          <p:nvPr/>
        </p:nvCxnSpPr>
        <p:spPr>
          <a:xfrm flipV="1">
            <a:off x="1145200" y="1456348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332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7344-44A6-428E-BEC6-89A44BE4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Network Evaluation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DF2530-4FB7-4DAF-954D-B97F7D351585}"/>
              </a:ext>
            </a:extLst>
          </p:cNvPr>
          <p:cNvCxnSpPr>
            <a:cxnSpLocks/>
          </p:cNvCxnSpPr>
          <p:nvPr/>
        </p:nvCxnSpPr>
        <p:spPr>
          <a:xfrm flipH="1">
            <a:off x="711446" y="1456348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A7BD1B-0A9E-4ED6-812A-CA813B30A58B}"/>
              </a:ext>
            </a:extLst>
          </p:cNvPr>
          <p:cNvCxnSpPr>
            <a:cxnSpLocks/>
          </p:cNvCxnSpPr>
          <p:nvPr/>
        </p:nvCxnSpPr>
        <p:spPr>
          <a:xfrm flipV="1">
            <a:off x="1145200" y="1456348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198002-D485-40B6-A2C5-C1220CF37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9045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Every 1000 training steps the network is evaluated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Networks play games against each other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Player 1: Current network, which is used to guide Self-play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Player 2: Network trained on data generated by self-play which was guided by current network and previous versions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MCTS is used in these games to improve policy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+mj-lt"/>
              </a:rPr>
              <a:t>Infinitesimal</a:t>
            </a:r>
            <a:r>
              <a:rPr lang="en-AT" dirty="0">
                <a:latin typeface="+mj-lt"/>
              </a:rPr>
              <a:t> temperature: select move with maximum visit count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If new network wins &gt;55% of games -&gt; used for self-play</a:t>
            </a:r>
          </a:p>
          <a:p>
            <a:endParaRPr lang="en-A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7081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7344-44A6-428E-BEC6-89A44BE4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Self-play pipeline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DF2530-4FB7-4DAF-954D-B97F7D351585}"/>
              </a:ext>
            </a:extLst>
          </p:cNvPr>
          <p:cNvCxnSpPr>
            <a:cxnSpLocks/>
          </p:cNvCxnSpPr>
          <p:nvPr/>
        </p:nvCxnSpPr>
        <p:spPr>
          <a:xfrm flipH="1">
            <a:off x="711446" y="1456348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A7BD1B-0A9E-4ED6-812A-CA813B30A58B}"/>
              </a:ext>
            </a:extLst>
          </p:cNvPr>
          <p:cNvCxnSpPr>
            <a:cxnSpLocks/>
          </p:cNvCxnSpPr>
          <p:nvPr/>
        </p:nvCxnSpPr>
        <p:spPr>
          <a:xfrm flipV="1">
            <a:off x="1145200" y="1456348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B9E719-74B2-4F1D-AEE8-46418E391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754" y="1790456"/>
            <a:ext cx="984445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T">
                <a:latin typeface="+mj-lt"/>
              </a:rPr>
              <a:t>Three main components, all executed asynchronously in parallel: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b="1">
                <a:latin typeface="+mj-lt"/>
              </a:rPr>
              <a:t>Neural network </a:t>
            </a:r>
            <a:r>
              <a:rPr lang="en-AT">
                <a:latin typeface="+mj-lt"/>
              </a:rPr>
              <a:t>is continually</a:t>
            </a:r>
            <a:r>
              <a:rPr lang="en-AT" b="1">
                <a:latin typeface="+mj-lt"/>
              </a:rPr>
              <a:t> trained </a:t>
            </a:r>
            <a:r>
              <a:rPr lang="en-AT">
                <a:latin typeface="+mj-lt"/>
              </a:rPr>
              <a:t>from recent self-play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>
                <a:latin typeface="+mj-lt"/>
              </a:rPr>
              <a:t>Networks are </a:t>
            </a:r>
            <a:r>
              <a:rPr lang="en-AT" b="1">
                <a:latin typeface="+mj-lt"/>
              </a:rPr>
              <a:t>evaluated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>
                <a:latin typeface="+mj-lt"/>
              </a:rPr>
              <a:t>currently best performing one is used to </a:t>
            </a:r>
            <a:r>
              <a:rPr lang="en-AT" b="1">
                <a:latin typeface="+mj-lt"/>
              </a:rPr>
              <a:t>create self-play data</a:t>
            </a:r>
          </a:p>
          <a:p>
            <a:pPr lvl="1"/>
            <a:endParaRPr lang="en-AT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71F6D-7983-4CB3-BDA2-56F0F2F26728}"/>
              </a:ext>
            </a:extLst>
          </p:cNvPr>
          <p:cNvSpPr/>
          <p:nvPr/>
        </p:nvSpPr>
        <p:spPr>
          <a:xfrm>
            <a:off x="7027616" y="4542692"/>
            <a:ext cx="2347546" cy="1002323"/>
          </a:xfrm>
          <a:prstGeom prst="rect">
            <a:avLst/>
          </a:prstGeom>
          <a:ln w="38100">
            <a:solidFill>
              <a:srgbClr val="8FD5B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T">
                <a:latin typeface="+mj-lt"/>
              </a:rPr>
              <a:t>Competition – Network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77703-D99B-4904-A1E1-C76C0876E0AD}"/>
              </a:ext>
            </a:extLst>
          </p:cNvPr>
          <p:cNvSpPr/>
          <p:nvPr/>
        </p:nvSpPr>
        <p:spPr>
          <a:xfrm>
            <a:off x="4830274" y="4301184"/>
            <a:ext cx="2347546" cy="1002323"/>
          </a:xfrm>
          <a:prstGeom prst="rect">
            <a:avLst/>
          </a:prstGeom>
          <a:ln w="38100">
            <a:solidFill>
              <a:srgbClr val="8FD5B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T">
                <a:latin typeface="+mj-lt"/>
              </a:rPr>
              <a:t>Self - play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01D804-5462-4B7F-BD2F-F31220BB120C}"/>
              </a:ext>
            </a:extLst>
          </p:cNvPr>
          <p:cNvSpPr/>
          <p:nvPr/>
        </p:nvSpPr>
        <p:spPr>
          <a:xfrm>
            <a:off x="2635496" y="4000635"/>
            <a:ext cx="2347546" cy="1002323"/>
          </a:xfrm>
          <a:prstGeom prst="rect">
            <a:avLst/>
          </a:prstGeom>
          <a:ln w="38100">
            <a:solidFill>
              <a:srgbClr val="8FD5B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T">
                <a:latin typeface="+mj-lt"/>
              </a:rPr>
              <a:t>Training of Network</a:t>
            </a:r>
          </a:p>
        </p:txBody>
      </p:sp>
    </p:spTree>
    <p:extLst>
      <p:ext uri="{BB962C8B-B14F-4D97-AF65-F5344CB8AC3E}">
        <p14:creationId xmlns:p14="http://schemas.microsoft.com/office/powerpoint/2010/main" val="1528648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7344-44A6-428E-BEC6-89A44BE4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Self-play: Numbers</a:t>
            </a:r>
            <a:endParaRPr lang="en-AT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DF2530-4FB7-4DAF-954D-B97F7D351585}"/>
              </a:ext>
            </a:extLst>
          </p:cNvPr>
          <p:cNvCxnSpPr>
            <a:cxnSpLocks/>
          </p:cNvCxnSpPr>
          <p:nvPr/>
        </p:nvCxnSpPr>
        <p:spPr>
          <a:xfrm flipH="1">
            <a:off x="711446" y="1456348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A7BD1B-0A9E-4ED6-812A-CA813B30A58B}"/>
              </a:ext>
            </a:extLst>
          </p:cNvPr>
          <p:cNvCxnSpPr>
            <a:cxnSpLocks/>
          </p:cNvCxnSpPr>
          <p:nvPr/>
        </p:nvCxnSpPr>
        <p:spPr>
          <a:xfrm flipV="1">
            <a:off x="1145200" y="1456348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AD5FDB-F9F3-479C-A8DF-EC1F65D5F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147" y="1945725"/>
            <a:ext cx="8209085" cy="33442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Every 1000 training steps the network is evaluated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Network evaluation: 400 Games</a:t>
            </a: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Each iteration: 25000 games of self-play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with 1600 MCTS simulations to select each move</a:t>
            </a: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2827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08DE-0739-4B6A-A1DF-74050683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The game Go - Rules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7688-0728-4242-86CB-2F505667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946" y="859391"/>
            <a:ext cx="4805536" cy="57963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AT" dirty="0">
                <a:latin typeface="+mj-lt"/>
              </a:rPr>
              <a:t>19x19 Board</a:t>
            </a: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Passing is allowed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Stone</a:t>
            </a:r>
            <a:r>
              <a:rPr lang="de-AT" dirty="0">
                <a:latin typeface="+mj-lt"/>
              </a:rPr>
              <a:t>s </a:t>
            </a:r>
            <a:r>
              <a:rPr lang="en-AT" dirty="0">
                <a:latin typeface="+mj-lt"/>
              </a:rPr>
              <a:t>are captured if all </a:t>
            </a:r>
            <a:br>
              <a:rPr lang="en-AT" dirty="0">
                <a:latin typeface="+mj-lt"/>
              </a:rPr>
            </a:br>
            <a:r>
              <a:rPr lang="en-AT" dirty="0">
                <a:latin typeface="+mj-lt"/>
              </a:rPr>
              <a:t>adjacent intersections are occupied by the </a:t>
            </a:r>
            <a:br>
              <a:rPr lang="en-AT" dirty="0">
                <a:latin typeface="+mj-lt"/>
              </a:rPr>
            </a:br>
            <a:r>
              <a:rPr lang="en-AT" dirty="0" err="1">
                <a:latin typeface="+mj-lt"/>
              </a:rPr>
              <a:t>enem</a:t>
            </a:r>
            <a:r>
              <a:rPr lang="de-AT" dirty="0">
                <a:latin typeface="+mj-lt"/>
              </a:rPr>
              <a:t>y</a:t>
            </a: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AT" dirty="0" err="1">
                <a:latin typeface="+mj-lt"/>
              </a:rPr>
              <a:t>It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is</a:t>
            </a:r>
            <a:r>
              <a:rPr lang="de-AT" dirty="0">
                <a:latin typeface="+mj-lt"/>
              </a:rPr>
              <a:t> </a:t>
            </a:r>
            <a:r>
              <a:rPr lang="en-AT" dirty="0">
                <a:latin typeface="+mj-lt"/>
              </a:rPr>
              <a:t>not allowed to recreate former state of</a:t>
            </a:r>
            <a:r>
              <a:rPr lang="de-AT" dirty="0">
                <a:latin typeface="+mj-lt"/>
              </a:rPr>
              <a:t> t</a:t>
            </a:r>
            <a:r>
              <a:rPr lang="en-AT" dirty="0">
                <a:latin typeface="+mj-lt"/>
              </a:rPr>
              <a:t>he board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Game ends after two consecutive passes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Player with larger controlled area wins</a:t>
            </a:r>
          </a:p>
          <a:p>
            <a:endParaRPr lang="en-AT" dirty="0"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84C987-82EB-4AEA-A694-3DF7F4B9B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" t="4743" r="3064" b="4231"/>
          <a:stretch/>
        </p:blipFill>
        <p:spPr>
          <a:xfrm>
            <a:off x="4250221" y="1725477"/>
            <a:ext cx="1416183" cy="13579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66A483C-67F4-43DC-8358-5008B5176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54" t="6431" r="2927" b="6591"/>
          <a:stretch/>
        </p:blipFill>
        <p:spPr>
          <a:xfrm rot="10800000">
            <a:off x="4274007" y="3327815"/>
            <a:ext cx="1463443" cy="133448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A9819A-8441-4684-B535-6748FE713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4" t="3635" r="2114" b="1097"/>
          <a:stretch/>
        </p:blipFill>
        <p:spPr>
          <a:xfrm rot="5400000">
            <a:off x="4274607" y="4906054"/>
            <a:ext cx="1422700" cy="14238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9E20CAA-5F72-45FD-B4E2-8050753DBC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4" t="2104" r="2496" b="2605"/>
          <a:stretch/>
        </p:blipFill>
        <p:spPr>
          <a:xfrm>
            <a:off x="562511" y="2651385"/>
            <a:ext cx="3105347" cy="30190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62ACE4-A886-4160-8B26-CDC668928B90}"/>
              </a:ext>
            </a:extLst>
          </p:cNvPr>
          <p:cNvCxnSpPr>
            <a:cxnSpLocks/>
          </p:cNvCxnSpPr>
          <p:nvPr/>
        </p:nvCxnSpPr>
        <p:spPr>
          <a:xfrm>
            <a:off x="5934808" y="318843"/>
            <a:ext cx="0" cy="6220314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3C21B7-8152-45DF-B484-8D860B8C4A71}"/>
              </a:ext>
            </a:extLst>
          </p:cNvPr>
          <p:cNvCxnSpPr>
            <a:cxnSpLocks/>
          </p:cNvCxnSpPr>
          <p:nvPr/>
        </p:nvCxnSpPr>
        <p:spPr>
          <a:xfrm flipV="1">
            <a:off x="3936261" y="1531619"/>
            <a:ext cx="0" cy="3103685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94B0D6F-0652-4C7E-A1CD-A8E3B4404905}"/>
              </a:ext>
            </a:extLst>
          </p:cNvPr>
          <p:cNvCxnSpPr>
            <a:cxnSpLocks/>
          </p:cNvCxnSpPr>
          <p:nvPr/>
        </p:nvCxnSpPr>
        <p:spPr>
          <a:xfrm flipH="1">
            <a:off x="457200" y="1531619"/>
            <a:ext cx="5477608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5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55B8-9EB2-47C2-8AEB-B67A0D79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Neural Network</a:t>
            </a:r>
            <a:br>
              <a:rPr lang="en-AT" dirty="0"/>
            </a:br>
            <a:r>
              <a:rPr lang="en-AT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C791-B6AE-4B80-9F67-2CDC9BE97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286" y="1490238"/>
            <a:ext cx="4736123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1 Convolutional layer: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256 filters, 3x3 kernel, stride 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Batch normalization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 err="1">
                <a:latin typeface="+mj-lt"/>
              </a:rPr>
              <a:t>ReLu</a:t>
            </a: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39 residual blocks: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256 filters, 3x3 kernel, stride 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Batch normalization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 err="1">
                <a:latin typeface="+mj-lt"/>
              </a:rPr>
              <a:t>ReLu</a:t>
            </a:r>
            <a:endParaRPr lang="en-AT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256 filters, 3x3 kernel, stride 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Batch normalization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Skip connection (add Input)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 err="1">
                <a:latin typeface="+mj-lt"/>
              </a:rPr>
              <a:t>ReLu</a:t>
            </a:r>
            <a:endParaRPr lang="en-AT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65877-BA92-4A9D-91AF-E98297A2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684" y="1280994"/>
            <a:ext cx="2521843" cy="5422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784E3-A86B-49BF-B282-2A1115A7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2" y="2086165"/>
            <a:ext cx="3794351" cy="407998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D705DE-49EB-40AA-80E1-825D1049B2A9}"/>
              </a:ext>
            </a:extLst>
          </p:cNvPr>
          <p:cNvCxnSpPr>
            <a:cxnSpLocks/>
          </p:cNvCxnSpPr>
          <p:nvPr/>
        </p:nvCxnSpPr>
        <p:spPr>
          <a:xfrm>
            <a:off x="7371229" y="838940"/>
            <a:ext cx="0" cy="5653935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34954C-C4F1-471F-9D54-C2942422AF45}"/>
              </a:ext>
            </a:extLst>
          </p:cNvPr>
          <p:cNvCxnSpPr>
            <a:cxnSpLocks/>
          </p:cNvCxnSpPr>
          <p:nvPr/>
        </p:nvCxnSpPr>
        <p:spPr>
          <a:xfrm flipH="1">
            <a:off x="513913" y="1738802"/>
            <a:ext cx="401412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FE83EF-6A26-407D-8188-46C31D1779EC}"/>
              </a:ext>
            </a:extLst>
          </p:cNvPr>
          <p:cNvCxnSpPr>
            <a:cxnSpLocks/>
          </p:cNvCxnSpPr>
          <p:nvPr/>
        </p:nvCxnSpPr>
        <p:spPr>
          <a:xfrm>
            <a:off x="4008599" y="1738802"/>
            <a:ext cx="0" cy="3044213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3ACD4D-DE6C-4FC2-BE19-C12E96B92D6D}"/>
              </a:ext>
            </a:extLst>
          </p:cNvPr>
          <p:cNvCxnSpPr>
            <a:cxnSpLocks/>
          </p:cNvCxnSpPr>
          <p:nvPr/>
        </p:nvCxnSpPr>
        <p:spPr>
          <a:xfrm flipH="1">
            <a:off x="5002131" y="838940"/>
            <a:ext cx="6269607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62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3852-F902-4342-BD07-64B169B4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7ED0E-EEEA-4DF0-91F6-CD6E66862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74" y="1922741"/>
            <a:ext cx="3950760" cy="46672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Two </a:t>
            </a:r>
            <a:r>
              <a:rPr lang="en-GB" dirty="0">
                <a:latin typeface="+mj-lt"/>
              </a:rPr>
              <a:t>separate</a:t>
            </a:r>
            <a:r>
              <a:rPr lang="en-AT" dirty="0">
                <a:latin typeface="+mj-lt"/>
              </a:rPr>
              <a:t> heads for policy and value</a:t>
            </a: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Trained 3 days with 19 </a:t>
            </a:r>
            <a:r>
              <a:rPr lang="en-AT" dirty="0" err="1">
                <a:latin typeface="+mj-lt"/>
              </a:rPr>
              <a:t>ResNet</a:t>
            </a:r>
            <a:r>
              <a:rPr lang="en-AT" dirty="0">
                <a:latin typeface="+mj-lt"/>
              </a:rPr>
              <a:t> layers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dirty="0">
                <a:latin typeface="+mj-lt"/>
              </a:rPr>
              <a:t>And</a:t>
            </a:r>
            <a:r>
              <a:rPr lang="en-AT" dirty="0">
                <a:latin typeface="+mj-lt"/>
              </a:rPr>
              <a:t> 40 Days with 39 </a:t>
            </a:r>
            <a:r>
              <a:rPr lang="en-AT" dirty="0" err="1">
                <a:latin typeface="+mj-lt"/>
              </a:rPr>
              <a:t>ResNet</a:t>
            </a:r>
            <a:r>
              <a:rPr lang="en-AT" dirty="0">
                <a:latin typeface="+mj-lt"/>
              </a:rPr>
              <a:t> layers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using TensorFlow on 64 GPUs and 19 CPUs</a:t>
            </a: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  <a:p>
            <a:endParaRPr lang="en-AT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1E1C6-8578-4FC5-B2EE-9F1ED1A4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751" y="1833960"/>
            <a:ext cx="3424221" cy="4199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E43C4-3F9D-4258-9CCD-2E0DF4946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284" y="835024"/>
            <a:ext cx="3108042" cy="57549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B0C6B4-109B-4A01-AB43-38149B4A1D1D}"/>
              </a:ext>
            </a:extLst>
          </p:cNvPr>
          <p:cNvCxnSpPr>
            <a:cxnSpLocks/>
          </p:cNvCxnSpPr>
          <p:nvPr/>
        </p:nvCxnSpPr>
        <p:spPr>
          <a:xfrm>
            <a:off x="4732187" y="1544271"/>
            <a:ext cx="0" cy="4632692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C94268-29F3-4BD2-96BA-DDF6B48B4811}"/>
              </a:ext>
            </a:extLst>
          </p:cNvPr>
          <p:cNvCxnSpPr>
            <a:cxnSpLocks/>
          </p:cNvCxnSpPr>
          <p:nvPr/>
        </p:nvCxnSpPr>
        <p:spPr>
          <a:xfrm flipH="1">
            <a:off x="650633" y="1544271"/>
            <a:ext cx="7323990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9827A-1978-4984-95C2-7736E2AFC91E}"/>
              </a:ext>
            </a:extLst>
          </p:cNvPr>
          <p:cNvCxnSpPr>
            <a:cxnSpLocks/>
          </p:cNvCxnSpPr>
          <p:nvPr/>
        </p:nvCxnSpPr>
        <p:spPr>
          <a:xfrm>
            <a:off x="8476206" y="600074"/>
            <a:ext cx="0" cy="5484203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35F10F-E7F5-457A-9661-DA2C072E9951}"/>
              </a:ext>
            </a:extLst>
          </p:cNvPr>
          <p:cNvCxnSpPr>
            <a:cxnSpLocks/>
          </p:cNvCxnSpPr>
          <p:nvPr/>
        </p:nvCxnSpPr>
        <p:spPr>
          <a:xfrm flipH="1">
            <a:off x="8109783" y="600074"/>
            <a:ext cx="3786209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34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7344-44A6-428E-BEC6-89A44BE4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Prior Knowledge necessary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DF2530-4FB7-4DAF-954D-B97F7D351585}"/>
              </a:ext>
            </a:extLst>
          </p:cNvPr>
          <p:cNvCxnSpPr>
            <a:cxnSpLocks/>
          </p:cNvCxnSpPr>
          <p:nvPr/>
        </p:nvCxnSpPr>
        <p:spPr>
          <a:xfrm flipH="1">
            <a:off x="711446" y="1456348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A7BD1B-0A9E-4ED6-812A-CA813B30A58B}"/>
              </a:ext>
            </a:extLst>
          </p:cNvPr>
          <p:cNvCxnSpPr>
            <a:cxnSpLocks/>
          </p:cNvCxnSpPr>
          <p:nvPr/>
        </p:nvCxnSpPr>
        <p:spPr>
          <a:xfrm flipV="1">
            <a:off x="1145200" y="1456348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39927D-09A1-40F3-8617-9CC7218C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338" y="144218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Perfect knowledge of the rules of the game: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Scoring at end of game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Final states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Set of legal moves in each position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Symmetries of the game for data augmentation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Neural network architecture is matched to the grid-structure of the board</a:t>
            </a: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No human expert knowledge!</a:t>
            </a:r>
          </a:p>
        </p:txBody>
      </p:sp>
    </p:spTree>
    <p:extLst>
      <p:ext uri="{BB962C8B-B14F-4D97-AF65-F5344CB8AC3E}">
        <p14:creationId xmlns:p14="http://schemas.microsoft.com/office/powerpoint/2010/main" val="30878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7344-44A6-428E-BEC6-89A44BE4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Empirical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DF2530-4FB7-4DAF-954D-B97F7D351585}"/>
              </a:ext>
            </a:extLst>
          </p:cNvPr>
          <p:cNvCxnSpPr>
            <a:cxnSpLocks/>
          </p:cNvCxnSpPr>
          <p:nvPr/>
        </p:nvCxnSpPr>
        <p:spPr>
          <a:xfrm flipH="1">
            <a:off x="711446" y="1456348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A7BD1B-0A9E-4ED6-812A-CA813B30A58B}"/>
              </a:ext>
            </a:extLst>
          </p:cNvPr>
          <p:cNvCxnSpPr>
            <a:cxnSpLocks/>
          </p:cNvCxnSpPr>
          <p:nvPr/>
        </p:nvCxnSpPr>
        <p:spPr>
          <a:xfrm flipV="1">
            <a:off x="1145200" y="1456348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B4BCA14-A5C9-4895-8E2E-5C08680E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201" y="1690688"/>
            <a:ext cx="9594595" cy="19462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AlphaGo Zero performs better than previous versions trained on human expert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Is worse in predicting human moves and game outcomes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This suggests that AlphaGo Zero uses a different strategy than humans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8CA872-5FA5-476B-82B8-8D842F466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3" t="25485" r="15120" b="29030"/>
          <a:stretch/>
        </p:blipFill>
        <p:spPr>
          <a:xfrm>
            <a:off x="1710100" y="3636963"/>
            <a:ext cx="8541732" cy="278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72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7344-44A6-428E-BEC6-89A44BE4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Technical improvements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DF2530-4FB7-4DAF-954D-B97F7D351585}"/>
              </a:ext>
            </a:extLst>
          </p:cNvPr>
          <p:cNvCxnSpPr>
            <a:cxnSpLocks/>
          </p:cNvCxnSpPr>
          <p:nvPr/>
        </p:nvCxnSpPr>
        <p:spPr>
          <a:xfrm flipH="1">
            <a:off x="711446" y="1456348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A7BD1B-0A9E-4ED6-812A-CA813B30A58B}"/>
              </a:ext>
            </a:extLst>
          </p:cNvPr>
          <p:cNvCxnSpPr>
            <a:cxnSpLocks/>
          </p:cNvCxnSpPr>
          <p:nvPr/>
        </p:nvCxnSpPr>
        <p:spPr>
          <a:xfrm flipV="1">
            <a:off x="1145200" y="1456348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EC322AD-0B1C-4D74-B5D3-F3DE94C14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201" y="1746494"/>
            <a:ext cx="9239241" cy="168250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Combining policy and value network improved performance by over 600 Elo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Using a residual network also improved the performance by about 600 Elo (Compared to CNN)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380688C0-35EA-4C86-9B35-812D32F7D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3" t="25734" r="17951" b="20114"/>
          <a:stretch/>
        </p:blipFill>
        <p:spPr>
          <a:xfrm>
            <a:off x="1923509" y="3248513"/>
            <a:ext cx="7578247" cy="32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48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7344-44A6-428E-BEC6-89A44BE4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Comparison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DF2530-4FB7-4DAF-954D-B97F7D351585}"/>
              </a:ext>
            </a:extLst>
          </p:cNvPr>
          <p:cNvCxnSpPr>
            <a:cxnSpLocks/>
          </p:cNvCxnSpPr>
          <p:nvPr/>
        </p:nvCxnSpPr>
        <p:spPr>
          <a:xfrm flipH="1">
            <a:off x="711446" y="1456348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A7BD1B-0A9E-4ED6-812A-CA813B30A58B}"/>
              </a:ext>
            </a:extLst>
          </p:cNvPr>
          <p:cNvCxnSpPr>
            <a:cxnSpLocks/>
          </p:cNvCxnSpPr>
          <p:nvPr/>
        </p:nvCxnSpPr>
        <p:spPr>
          <a:xfrm flipV="1">
            <a:off x="1145200" y="1456348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BB40F1E-7DE5-4E74-881A-2012D678D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0" t="33346" r="14374" b="17082"/>
          <a:stretch/>
        </p:blipFill>
        <p:spPr>
          <a:xfrm>
            <a:off x="1584583" y="2126405"/>
            <a:ext cx="9576517" cy="34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96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BCCC-654A-40BC-90BF-C26A3AED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/>
              <a:t>AlphaZero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B07BE-6ACE-4B22-BB7C-A2B98022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1" y="1685376"/>
            <a:ext cx="5467348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Published on December 7th</a:t>
            </a:r>
            <a:r>
              <a:rPr lang="de-AT" dirty="0">
                <a:latin typeface="+mj-lt"/>
              </a:rPr>
              <a:t>,</a:t>
            </a:r>
            <a:r>
              <a:rPr lang="en-AT" dirty="0">
                <a:latin typeface="+mj-lt"/>
              </a:rPr>
              <a:t> 2018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More generic version: Chess, Shogi, 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Changes to AlphaGo Zero: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Draws possible in Chess and Shogi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No symmetry augmentation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No network evaluation; Always latest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Changed parameters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Same network architecture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Self-play 5000 </a:t>
            </a:r>
            <a:r>
              <a:rPr lang="en-AT" dirty="0" err="1">
                <a:latin typeface="+mj-lt"/>
              </a:rPr>
              <a:t>TPUs</a:t>
            </a:r>
            <a:r>
              <a:rPr lang="en-AT" dirty="0">
                <a:latin typeface="+mj-lt"/>
              </a:rPr>
              <a:t>, network 16 </a:t>
            </a:r>
            <a:r>
              <a:rPr lang="en-AT" dirty="0" err="1">
                <a:latin typeface="+mj-lt"/>
              </a:rPr>
              <a:t>TPUs</a:t>
            </a: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700 000 training steps (4096 positions),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Training Time: Go 13 days, chess 9 hours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7BC1C-1DA1-4121-B2D3-07AAAA72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97" y="1690688"/>
            <a:ext cx="5143500" cy="2352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73B41-C82E-426B-A4F6-72996AE4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97" y="4395913"/>
            <a:ext cx="5695950" cy="16954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915D2-D264-4961-BADE-761D8C7943AD}"/>
              </a:ext>
            </a:extLst>
          </p:cNvPr>
          <p:cNvCxnSpPr>
            <a:cxnSpLocks/>
          </p:cNvCxnSpPr>
          <p:nvPr/>
        </p:nvCxnSpPr>
        <p:spPr>
          <a:xfrm flipH="1">
            <a:off x="670644" y="1384666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4EE182-8271-4E56-98DD-ABFB6BE6F22F}"/>
              </a:ext>
            </a:extLst>
          </p:cNvPr>
          <p:cNvCxnSpPr>
            <a:cxnSpLocks/>
          </p:cNvCxnSpPr>
          <p:nvPr/>
        </p:nvCxnSpPr>
        <p:spPr>
          <a:xfrm flipV="1">
            <a:off x="5990454" y="1384667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465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162F-404A-4E60-9033-566B9C9F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F8A4C-84AA-4A0E-9DE8-86D37B82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4" y="1825625"/>
            <a:ext cx="525780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Implemented by </a:t>
            </a:r>
            <a:r>
              <a:rPr lang="en-AT" dirty="0" err="1">
                <a:latin typeface="+mj-lt"/>
              </a:rPr>
              <a:t>Surag</a:t>
            </a:r>
            <a:r>
              <a:rPr lang="en-AT" dirty="0">
                <a:latin typeface="+mj-lt"/>
              </a:rPr>
              <a:t> Nair.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  <a:hlinkClick r:id="rId2"/>
              </a:rPr>
              <a:t>http://web.stanford.edu/~surag/</a:t>
            </a: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Go: Problem Training Time!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One GPU not enough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Other games: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Tic</a:t>
            </a:r>
            <a:r>
              <a:rPr lang="de-AT" dirty="0">
                <a:latin typeface="+mj-lt"/>
              </a:rPr>
              <a:t> </a:t>
            </a:r>
            <a:r>
              <a:rPr lang="en-AT" dirty="0">
                <a:latin typeface="+mj-lt"/>
              </a:rPr>
              <a:t>Tac</a:t>
            </a:r>
            <a:r>
              <a:rPr lang="de-AT" dirty="0">
                <a:latin typeface="+mj-lt"/>
              </a:rPr>
              <a:t> </a:t>
            </a:r>
            <a:r>
              <a:rPr lang="en-AT" dirty="0">
                <a:latin typeface="+mj-lt"/>
              </a:rPr>
              <a:t>Toe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Connect4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Othello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E6CF9-FEAD-4DAF-BA8C-E32C14E9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0238"/>
            <a:ext cx="4709746" cy="42767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4CAF74-CC8A-4064-B8ED-019252770B1C}"/>
              </a:ext>
            </a:extLst>
          </p:cNvPr>
          <p:cNvCxnSpPr>
            <a:cxnSpLocks/>
          </p:cNvCxnSpPr>
          <p:nvPr/>
        </p:nvCxnSpPr>
        <p:spPr>
          <a:xfrm flipH="1">
            <a:off x="670644" y="1384666"/>
            <a:ext cx="8968885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4AEC10-F0B2-461A-BD41-86B8D5B0FC8D}"/>
              </a:ext>
            </a:extLst>
          </p:cNvPr>
          <p:cNvCxnSpPr>
            <a:cxnSpLocks/>
          </p:cNvCxnSpPr>
          <p:nvPr/>
        </p:nvCxnSpPr>
        <p:spPr>
          <a:xfrm flipV="1">
            <a:off x="5990454" y="1384667"/>
            <a:ext cx="1" cy="408866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52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9704-5787-4509-B073-C1225386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AlphaGo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6691B-6860-48C1-9B30-C5511CC73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942" y="1142206"/>
            <a:ext cx="4586651" cy="50475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developed by DeepMind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Previous Version AlphaGo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used supervised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Won against Lee Sedol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Learns solely from self-play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No supervision of human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Starting from completely random 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No hand-engineered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No rollouts</a:t>
            </a:r>
          </a:p>
        </p:txBody>
      </p:sp>
      <p:pic>
        <p:nvPicPr>
          <p:cNvPr id="7" name="Picture 6" descr="A wooden table&#10;&#10;Description generated with high confidence">
            <a:extLst>
              <a:ext uri="{FF2B5EF4-FFF2-40B4-BE49-F238E27FC236}">
                <a16:creationId xmlns:a16="http://schemas.microsoft.com/office/drawing/2014/main" id="{35A15116-7733-44F6-841E-29499F93A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0" y="1800835"/>
            <a:ext cx="4692040" cy="469204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4A33D8-3658-4659-BA06-6A304D0977AA}"/>
              </a:ext>
            </a:extLst>
          </p:cNvPr>
          <p:cNvCxnSpPr>
            <a:cxnSpLocks/>
          </p:cNvCxnSpPr>
          <p:nvPr/>
        </p:nvCxnSpPr>
        <p:spPr>
          <a:xfrm flipH="1">
            <a:off x="5903596" y="285505"/>
            <a:ext cx="8792" cy="620737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9356A7-96F4-45D6-8998-99171FB9FF43}"/>
              </a:ext>
            </a:extLst>
          </p:cNvPr>
          <p:cNvCxnSpPr>
            <a:cxnSpLocks/>
          </p:cNvCxnSpPr>
          <p:nvPr/>
        </p:nvCxnSpPr>
        <p:spPr>
          <a:xfrm flipH="1">
            <a:off x="362596" y="1450731"/>
            <a:ext cx="5541000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B76B-6F10-4F5E-B1B3-FABB92C9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The Algorithm -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233C-E308-4CF4-86DB-4CD729C3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211" y="3742791"/>
            <a:ext cx="2370992" cy="1226894"/>
          </a:xfrm>
          <a:prstGeom prst="rect">
            <a:avLst/>
          </a:prstGeom>
          <a:ln w="38100">
            <a:solidFill>
              <a:srgbClr val="8FD5B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AT">
                <a:latin typeface="+mj-lt"/>
              </a:rPr>
              <a:t>Monte-Carlo tree search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D2AB7F0-221A-45FD-8BFE-F8613CB0A035}"/>
              </a:ext>
            </a:extLst>
          </p:cNvPr>
          <p:cNvSpPr txBox="1">
            <a:spLocks/>
          </p:cNvSpPr>
          <p:nvPr/>
        </p:nvSpPr>
        <p:spPr>
          <a:xfrm>
            <a:off x="9469297" y="2768589"/>
            <a:ext cx="2370992" cy="1226894"/>
          </a:xfrm>
          <a:prstGeom prst="rect">
            <a:avLst/>
          </a:prstGeom>
          <a:ln w="38100" cap="flat" cmpd="sng" algn="ctr">
            <a:solidFill>
              <a:srgbClr val="8FD5B0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>
                <a:latin typeface="+mj-lt"/>
              </a:rPr>
              <a:t>Neural Network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47616B8-3CE0-4EDD-929D-B8F81A248D7D}"/>
              </a:ext>
            </a:extLst>
          </p:cNvPr>
          <p:cNvSpPr txBox="1">
            <a:spLocks/>
          </p:cNvSpPr>
          <p:nvPr/>
        </p:nvSpPr>
        <p:spPr>
          <a:xfrm>
            <a:off x="8620859" y="5309778"/>
            <a:ext cx="2370992" cy="1226894"/>
          </a:xfrm>
          <a:prstGeom prst="rect">
            <a:avLst/>
          </a:prstGeom>
          <a:ln w="38100" cap="flat" cmpd="sng" algn="ctr">
            <a:solidFill>
              <a:srgbClr val="8FD5B0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>
                <a:latin typeface="+mj-lt"/>
              </a:rPr>
              <a:t>Train network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0FDF243-7660-4AED-8040-CB225335EF5E}"/>
              </a:ext>
            </a:extLst>
          </p:cNvPr>
          <p:cNvSpPr txBox="1">
            <a:spLocks/>
          </p:cNvSpPr>
          <p:nvPr/>
        </p:nvSpPr>
        <p:spPr>
          <a:xfrm>
            <a:off x="4412273" y="2167488"/>
            <a:ext cx="1604597" cy="649532"/>
          </a:xfrm>
          <a:prstGeom prst="rect">
            <a:avLst/>
          </a:prstGeom>
          <a:ln w="38100" cap="flat" cmpd="sng" algn="ctr">
            <a:solidFill>
              <a:srgbClr val="8FD5B0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>
                <a:latin typeface="+mj-lt"/>
              </a:rPr>
              <a:t>Game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341F7D0-5C4E-4FFD-91D3-0EE0D43C204E}"/>
              </a:ext>
            </a:extLst>
          </p:cNvPr>
          <p:cNvSpPr txBox="1">
            <a:spLocks/>
          </p:cNvSpPr>
          <p:nvPr/>
        </p:nvSpPr>
        <p:spPr>
          <a:xfrm>
            <a:off x="1212995" y="1842538"/>
            <a:ext cx="2370992" cy="1226894"/>
          </a:xfrm>
          <a:prstGeom prst="rect">
            <a:avLst/>
          </a:prstGeom>
          <a:ln w="38100" cap="flat" cmpd="sng" algn="ctr">
            <a:solidFill>
              <a:srgbClr val="8FD5B0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>
                <a:latin typeface="+mj-lt"/>
              </a:rPr>
              <a:t>Self-play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DBE5754-7349-4969-97C9-8BAC70413E5E}"/>
              </a:ext>
            </a:extLst>
          </p:cNvPr>
          <p:cNvSpPr txBox="1">
            <a:spLocks/>
          </p:cNvSpPr>
          <p:nvPr/>
        </p:nvSpPr>
        <p:spPr>
          <a:xfrm>
            <a:off x="6891709" y="2170419"/>
            <a:ext cx="1604597" cy="649532"/>
          </a:xfrm>
          <a:prstGeom prst="rect">
            <a:avLst/>
          </a:prstGeom>
          <a:ln w="38100" cap="flat" cmpd="sng" algn="ctr">
            <a:solidFill>
              <a:srgbClr val="8FD5B0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>
                <a:latin typeface="+mj-lt"/>
              </a:rPr>
              <a:t>Boardstate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2CC3677-95D2-4F62-8662-4D29550C94F0}"/>
              </a:ext>
            </a:extLst>
          </p:cNvPr>
          <p:cNvSpPr txBox="1">
            <a:spLocks/>
          </p:cNvSpPr>
          <p:nvPr/>
        </p:nvSpPr>
        <p:spPr>
          <a:xfrm>
            <a:off x="7298133" y="4015168"/>
            <a:ext cx="1604597" cy="649532"/>
          </a:xfrm>
          <a:prstGeom prst="rect">
            <a:avLst/>
          </a:prstGeom>
          <a:ln w="38100" cap="flat" cmpd="sng" algn="ctr">
            <a:solidFill>
              <a:srgbClr val="8FD5B0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>
                <a:latin typeface="+mj-lt"/>
              </a:rPr>
              <a:t>Policy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748314A-5EE8-438F-A94C-37BA0D3771AB}"/>
              </a:ext>
            </a:extLst>
          </p:cNvPr>
          <p:cNvSpPr txBox="1">
            <a:spLocks/>
          </p:cNvSpPr>
          <p:nvPr/>
        </p:nvSpPr>
        <p:spPr>
          <a:xfrm>
            <a:off x="1314838" y="4402176"/>
            <a:ext cx="1604597" cy="649532"/>
          </a:xfrm>
          <a:prstGeom prst="rect">
            <a:avLst/>
          </a:prstGeom>
          <a:ln w="38100" cap="flat" cmpd="sng" algn="ctr">
            <a:solidFill>
              <a:srgbClr val="8FD5B0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>
                <a:latin typeface="+mj-lt"/>
              </a:rPr>
              <a:t>Policy improvement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187E7C-72E8-412C-B9CD-0CEFE6BD24EB}"/>
              </a:ext>
            </a:extLst>
          </p:cNvPr>
          <p:cNvCxnSpPr>
            <a:cxnSpLocks/>
          </p:cNvCxnSpPr>
          <p:nvPr/>
        </p:nvCxnSpPr>
        <p:spPr>
          <a:xfrm flipH="1">
            <a:off x="354627" y="1389582"/>
            <a:ext cx="9451728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6911C9-6883-425E-84C9-D5EA88EA6F3E}"/>
              </a:ext>
            </a:extLst>
          </p:cNvPr>
          <p:cNvCxnSpPr>
            <a:cxnSpLocks/>
          </p:cNvCxnSpPr>
          <p:nvPr/>
        </p:nvCxnSpPr>
        <p:spPr>
          <a:xfrm flipV="1">
            <a:off x="770797" y="1389582"/>
            <a:ext cx="0" cy="4018329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F5C0A65-5412-49E9-9953-6926483B30B9}"/>
              </a:ext>
            </a:extLst>
          </p:cNvPr>
          <p:cNvSpPr txBox="1">
            <a:spLocks/>
          </p:cNvSpPr>
          <p:nvPr/>
        </p:nvSpPr>
        <p:spPr>
          <a:xfrm>
            <a:off x="3155856" y="5653742"/>
            <a:ext cx="1604597" cy="649532"/>
          </a:xfrm>
          <a:prstGeom prst="rect">
            <a:avLst/>
          </a:prstGeom>
          <a:ln w="38100" cap="flat" cmpd="sng" algn="ctr">
            <a:solidFill>
              <a:srgbClr val="8FD5B0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>
                <a:latin typeface="+mj-lt"/>
              </a:rPr>
              <a:t>Play game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F81310C-BFFA-4063-812E-831E973C948B}"/>
              </a:ext>
            </a:extLst>
          </p:cNvPr>
          <p:cNvSpPr txBox="1">
            <a:spLocks/>
          </p:cNvSpPr>
          <p:nvPr/>
        </p:nvSpPr>
        <p:spPr>
          <a:xfrm>
            <a:off x="6016869" y="5661910"/>
            <a:ext cx="1604597" cy="649532"/>
          </a:xfrm>
          <a:prstGeom prst="rect">
            <a:avLst/>
          </a:prstGeom>
          <a:ln w="38100" cap="flat" cmpd="sng" algn="ctr">
            <a:solidFill>
              <a:srgbClr val="8FD5B0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>
                <a:latin typeface="+mj-lt"/>
              </a:rPr>
              <a:t>Training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74DCEE-3FD7-4183-8B26-74964F3FD961}"/>
              </a:ext>
            </a:extLst>
          </p:cNvPr>
          <p:cNvCxnSpPr/>
          <p:nvPr/>
        </p:nvCxnSpPr>
        <p:spPr>
          <a:xfrm>
            <a:off x="3757658" y="2479432"/>
            <a:ext cx="546199" cy="0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6C2C4E-F8C2-4234-9A0B-6AFEDC70F96E}"/>
              </a:ext>
            </a:extLst>
          </p:cNvPr>
          <p:cNvCxnSpPr/>
          <p:nvPr/>
        </p:nvCxnSpPr>
        <p:spPr>
          <a:xfrm>
            <a:off x="6182847" y="2492254"/>
            <a:ext cx="546199" cy="0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42BAFC-B81F-46C7-942B-3ADF6BBA7EC7}"/>
              </a:ext>
            </a:extLst>
          </p:cNvPr>
          <p:cNvCxnSpPr>
            <a:cxnSpLocks/>
          </p:cNvCxnSpPr>
          <p:nvPr/>
        </p:nvCxnSpPr>
        <p:spPr>
          <a:xfrm>
            <a:off x="8689402" y="2542504"/>
            <a:ext cx="546199" cy="345281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809FFC-B3FD-4E6E-953D-48946B9F0484}"/>
              </a:ext>
            </a:extLst>
          </p:cNvPr>
          <p:cNvCxnSpPr/>
          <p:nvPr/>
        </p:nvCxnSpPr>
        <p:spPr>
          <a:xfrm>
            <a:off x="7827331" y="5978508"/>
            <a:ext cx="546199" cy="0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21D79B-6695-4DAA-A891-4AC06137B659}"/>
              </a:ext>
            </a:extLst>
          </p:cNvPr>
          <p:cNvCxnSpPr>
            <a:cxnSpLocks/>
          </p:cNvCxnSpPr>
          <p:nvPr/>
        </p:nvCxnSpPr>
        <p:spPr>
          <a:xfrm flipH="1">
            <a:off x="6514368" y="4386548"/>
            <a:ext cx="609600" cy="0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B64CE8-0F38-4E96-ADFF-14F7224A6CF8}"/>
              </a:ext>
            </a:extLst>
          </p:cNvPr>
          <p:cNvCxnSpPr>
            <a:cxnSpLocks/>
          </p:cNvCxnSpPr>
          <p:nvPr/>
        </p:nvCxnSpPr>
        <p:spPr>
          <a:xfrm flipH="1">
            <a:off x="9094479" y="4183446"/>
            <a:ext cx="457200" cy="223853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7F08BD-0FF2-49E8-90F2-3AD2A4AE3E3A}"/>
              </a:ext>
            </a:extLst>
          </p:cNvPr>
          <p:cNvCxnSpPr>
            <a:cxnSpLocks/>
          </p:cNvCxnSpPr>
          <p:nvPr/>
        </p:nvCxnSpPr>
        <p:spPr>
          <a:xfrm>
            <a:off x="5080491" y="5983968"/>
            <a:ext cx="631579" cy="0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2D1FA8-47D4-441A-9382-B8505B6F7B17}"/>
              </a:ext>
            </a:extLst>
          </p:cNvPr>
          <p:cNvCxnSpPr>
            <a:cxnSpLocks/>
          </p:cNvCxnSpPr>
          <p:nvPr/>
        </p:nvCxnSpPr>
        <p:spPr>
          <a:xfrm flipH="1">
            <a:off x="3107730" y="4449481"/>
            <a:ext cx="711490" cy="228822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F5A78-DFE7-4746-BD10-A5BEDFA9C153}"/>
              </a:ext>
            </a:extLst>
          </p:cNvPr>
          <p:cNvCxnSpPr>
            <a:cxnSpLocks/>
          </p:cNvCxnSpPr>
          <p:nvPr/>
        </p:nvCxnSpPr>
        <p:spPr>
          <a:xfrm>
            <a:off x="2784102" y="5223440"/>
            <a:ext cx="270666" cy="368941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F3B452-8E53-4CAE-881B-046A4F18471F}"/>
              </a:ext>
            </a:extLst>
          </p:cNvPr>
          <p:cNvCxnSpPr>
            <a:cxnSpLocks/>
          </p:cNvCxnSpPr>
          <p:nvPr/>
        </p:nvCxnSpPr>
        <p:spPr>
          <a:xfrm flipH="1" flipV="1">
            <a:off x="8754627" y="4757512"/>
            <a:ext cx="415750" cy="383988"/>
          </a:xfrm>
          <a:prstGeom prst="straightConnector1">
            <a:avLst/>
          </a:prstGeom>
          <a:ln w="38100">
            <a:solidFill>
              <a:srgbClr val="8FD5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8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43A4-5213-4E8B-A46D-6C55E5C1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B587C-D087-4DC6-B559-D8010C6D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36" y="1892789"/>
            <a:ext cx="6200775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Only one neural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Previous versions used two networks</a:t>
            </a:r>
            <a:endParaRPr lang="de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Network predicts: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Value of board state</a:t>
            </a:r>
            <a:r>
              <a:rPr lang="de-AT" dirty="0">
                <a:latin typeface="+mj-lt"/>
              </a:rPr>
              <a:t> </a:t>
            </a:r>
            <a:endParaRPr lang="en-AT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Policy: Probabilities for valid actions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Input: Board State + 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Dimension: 19x19x17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8 feature planes for current players stones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8 feature planes for opponents stones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1 plane represents colour to play</a:t>
            </a:r>
          </a:p>
          <a:p>
            <a:pPr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477FE-746B-49FF-B139-23CDA667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50" y="136412"/>
            <a:ext cx="1487367" cy="658517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8FCD6A-49D9-45AA-9806-59A35E14E44C}"/>
              </a:ext>
            </a:extLst>
          </p:cNvPr>
          <p:cNvCxnSpPr>
            <a:cxnSpLocks/>
          </p:cNvCxnSpPr>
          <p:nvPr/>
        </p:nvCxnSpPr>
        <p:spPr>
          <a:xfrm flipH="1">
            <a:off x="7847135" y="285505"/>
            <a:ext cx="8792" cy="620737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B8A938-66F9-44F5-B9E2-259CCC52F2E5}"/>
              </a:ext>
            </a:extLst>
          </p:cNvPr>
          <p:cNvCxnSpPr>
            <a:cxnSpLocks/>
          </p:cNvCxnSpPr>
          <p:nvPr/>
        </p:nvCxnSpPr>
        <p:spPr>
          <a:xfrm flipH="1">
            <a:off x="755263" y="1446090"/>
            <a:ext cx="7096268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64F42D-7644-4BA2-89DA-A0866994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973" y="3228975"/>
            <a:ext cx="723900" cy="400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C212C9-1304-4443-ADA4-76ADA17F7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7" y="3659553"/>
            <a:ext cx="10096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3153-77D3-4C87-89C5-97525E15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2F7E-8AF3-4948-8BA3-5AF8C24C3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769" y="2141537"/>
            <a:ext cx="7092462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MCTS is guided by neural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Policy improvement</a:t>
            </a:r>
            <a:endParaRPr lang="de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AT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4 Phases: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Selection of Action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Expand and Evaluate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Backup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T" dirty="0">
                <a:latin typeface="+mj-lt"/>
              </a:rPr>
              <a:t>Play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680657-B4FC-4AE8-BC3F-4AB68C8B9656}"/>
              </a:ext>
            </a:extLst>
          </p:cNvPr>
          <p:cNvCxnSpPr>
            <a:cxnSpLocks/>
          </p:cNvCxnSpPr>
          <p:nvPr/>
        </p:nvCxnSpPr>
        <p:spPr>
          <a:xfrm flipH="1">
            <a:off x="1028703" y="1690688"/>
            <a:ext cx="9451728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CD002A-9C7D-446C-B0E0-34F09CC386F4}"/>
              </a:ext>
            </a:extLst>
          </p:cNvPr>
          <p:cNvCxnSpPr>
            <a:cxnSpLocks/>
          </p:cNvCxnSpPr>
          <p:nvPr/>
        </p:nvCxnSpPr>
        <p:spPr>
          <a:xfrm flipV="1">
            <a:off x="1998788" y="1690688"/>
            <a:ext cx="0" cy="4018329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9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1E00-6647-42CE-900A-653FDC7A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MCTS – Example: Tic Tac Toe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8599BF-BA02-4939-82E4-6ADA29994BFF}"/>
              </a:ext>
            </a:extLst>
          </p:cNvPr>
          <p:cNvCxnSpPr>
            <a:cxnSpLocks/>
          </p:cNvCxnSpPr>
          <p:nvPr/>
        </p:nvCxnSpPr>
        <p:spPr>
          <a:xfrm flipH="1">
            <a:off x="838202" y="1491517"/>
            <a:ext cx="7576036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51C8C3-012B-45F2-894D-581A89739556}"/>
              </a:ext>
            </a:extLst>
          </p:cNvPr>
          <p:cNvCxnSpPr>
            <a:cxnSpLocks/>
          </p:cNvCxnSpPr>
          <p:nvPr/>
        </p:nvCxnSpPr>
        <p:spPr>
          <a:xfrm flipV="1">
            <a:off x="5884985" y="1484739"/>
            <a:ext cx="0" cy="435243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69CEA3-67A8-4BBF-94A3-4AB2FFCBB8C0}"/>
                  </a:ext>
                </a:extLst>
              </p:cNvPr>
              <p:cNvSpPr txBox="1"/>
              <p:nvPr/>
            </p:nvSpPr>
            <p:spPr>
              <a:xfrm>
                <a:off x="6603022" y="2817080"/>
                <a:ext cx="447528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AT" sz="2400" dirty="0">
                    <a:latin typeface="+mj-lt"/>
                  </a:rPr>
                  <a:t>Root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T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A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AT" sz="2400" dirty="0"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AT" sz="2400" dirty="0">
                    <a:latin typeface="+mj-lt"/>
                  </a:rPr>
                  <a:t>Evaluate by neural network</a:t>
                </a:r>
                <a:endParaRPr lang="de-AT" sz="2400" dirty="0">
                  <a:latin typeface="+mj-lt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de-AT" sz="2400" dirty="0">
                    <a:latin typeface="+mj-lt"/>
                  </a:rPr>
                  <a:t>Value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de-AT" sz="2400" dirty="0">
                    <a:latin typeface="+mj-lt"/>
                  </a:rPr>
                  <a:t>Policy</a:t>
                </a:r>
                <a:endParaRPr lang="en-AT" sz="2400" dirty="0"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AT" sz="2400" dirty="0">
                    <a:latin typeface="+mj-lt"/>
                  </a:rPr>
                  <a:t>Expand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en-AT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69CEA3-67A8-4BBF-94A3-4AB2FFCBB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022" y="2817080"/>
                <a:ext cx="4475284" cy="2215991"/>
              </a:xfrm>
              <a:prstGeom prst="rect">
                <a:avLst/>
              </a:prstGeom>
              <a:blipFill>
                <a:blip r:embed="rId2"/>
                <a:stretch>
                  <a:fillRect l="-1771" t="-219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7D08263-A7C1-40DE-A0EB-D15AB4BD0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51" b="39753"/>
          <a:stretch/>
        </p:blipFill>
        <p:spPr>
          <a:xfrm>
            <a:off x="1247219" y="2162838"/>
            <a:ext cx="3362487" cy="30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1E00-6647-42CE-900A-653FDC7A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MCTS - 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8599BF-BA02-4939-82E4-6ADA29994BFF}"/>
              </a:ext>
            </a:extLst>
          </p:cNvPr>
          <p:cNvCxnSpPr>
            <a:cxnSpLocks/>
          </p:cNvCxnSpPr>
          <p:nvPr/>
        </p:nvCxnSpPr>
        <p:spPr>
          <a:xfrm flipH="1">
            <a:off x="838202" y="1491517"/>
            <a:ext cx="7576036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D732A3-63EB-4841-8E5A-6BC6FDAE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6" y="1834797"/>
            <a:ext cx="7666883" cy="4108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B88DB-3BB0-416C-A65F-57FB5E6DE581}"/>
              </a:ext>
            </a:extLst>
          </p:cNvPr>
          <p:cNvSpPr txBox="1"/>
          <p:nvPr/>
        </p:nvSpPr>
        <p:spPr>
          <a:xfrm>
            <a:off x="7233140" y="2411828"/>
            <a:ext cx="447528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T" sz="2400" dirty="0">
                <a:latin typeface="+mj-lt"/>
              </a:rPr>
              <a:t>For every edge in the search tree we save: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AT" sz="2400" dirty="0">
                <a:latin typeface="+mj-lt"/>
              </a:rPr>
              <a:t>Prior Probability 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AT" sz="2400" dirty="0">
                <a:latin typeface="+mj-lt"/>
              </a:rPr>
              <a:t>Visit count 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AT" sz="2400" dirty="0">
                <a:latin typeface="+mj-lt"/>
              </a:rPr>
              <a:t>Total action-value</a:t>
            </a:r>
            <a:r>
              <a:rPr lang="de-AT" sz="2400" dirty="0">
                <a:latin typeface="+mj-lt"/>
              </a:rPr>
              <a:t> W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+mj-lt"/>
              </a:rPr>
              <a:t>Mean action-value Q = W/N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AT" sz="2400" dirty="0">
              <a:latin typeface="+mj-lt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AT" dirty="0"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51C8C3-012B-45F2-894D-581A89739556}"/>
              </a:ext>
            </a:extLst>
          </p:cNvPr>
          <p:cNvCxnSpPr>
            <a:cxnSpLocks/>
          </p:cNvCxnSpPr>
          <p:nvPr/>
        </p:nvCxnSpPr>
        <p:spPr>
          <a:xfrm flipV="1">
            <a:off x="7030917" y="1491518"/>
            <a:ext cx="0" cy="3317874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876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1E00-6647-42CE-900A-653FDC7A2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51264"/>
            <a:ext cx="10515600" cy="1325563"/>
          </a:xfrm>
        </p:spPr>
        <p:txBody>
          <a:bodyPr/>
          <a:lstStyle/>
          <a:p>
            <a:r>
              <a:rPr lang="en-AT"/>
              <a:t>MCTS - 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8599BF-BA02-4939-82E4-6ADA29994BFF}"/>
              </a:ext>
            </a:extLst>
          </p:cNvPr>
          <p:cNvCxnSpPr>
            <a:cxnSpLocks/>
          </p:cNvCxnSpPr>
          <p:nvPr/>
        </p:nvCxnSpPr>
        <p:spPr>
          <a:xfrm flipH="1">
            <a:off x="838202" y="1491517"/>
            <a:ext cx="7576036" cy="0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51C8C3-012B-45F2-894D-581A89739556}"/>
              </a:ext>
            </a:extLst>
          </p:cNvPr>
          <p:cNvCxnSpPr>
            <a:cxnSpLocks/>
          </p:cNvCxnSpPr>
          <p:nvPr/>
        </p:nvCxnSpPr>
        <p:spPr>
          <a:xfrm flipV="1">
            <a:off x="1219202" y="1491517"/>
            <a:ext cx="0" cy="4352437"/>
          </a:xfrm>
          <a:prstGeom prst="line">
            <a:avLst/>
          </a:prstGeom>
          <a:ln w="38100">
            <a:solidFill>
              <a:srgbClr val="8FD5B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D28A7F6-59DF-483C-8197-F5AA9A102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88" y="1588841"/>
            <a:ext cx="5514598" cy="48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1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5676</TotalTime>
  <Words>837</Words>
  <Application>Microsoft Office PowerPoint</Application>
  <PresentationFormat>Widescreen</PresentationFormat>
  <Paragraphs>216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 Reinforcement- -learning</vt:lpstr>
      <vt:lpstr>The game Go - Rules</vt:lpstr>
      <vt:lpstr>AlphaGo Zero</vt:lpstr>
      <vt:lpstr>The Algorithm - Overview</vt:lpstr>
      <vt:lpstr>Neural Network</vt:lpstr>
      <vt:lpstr>Monte-Carlo tree search (MCTS)</vt:lpstr>
      <vt:lpstr>MCTS – Example: Tic Tac Toe</vt:lpstr>
      <vt:lpstr>MCTS - Example</vt:lpstr>
      <vt:lpstr>MCTS - Example</vt:lpstr>
      <vt:lpstr>MCTS – Action Selection</vt:lpstr>
      <vt:lpstr>MCTS – Expand and Evaluate</vt:lpstr>
      <vt:lpstr>MCTS – Backup</vt:lpstr>
      <vt:lpstr>MCTS - Play</vt:lpstr>
      <vt:lpstr>MCTS - Summary</vt:lpstr>
      <vt:lpstr>Training by Self-play</vt:lpstr>
      <vt:lpstr>Self-play – Neural network training</vt:lpstr>
      <vt:lpstr>Network Evaluation</vt:lpstr>
      <vt:lpstr>Self-play pipeline</vt:lpstr>
      <vt:lpstr>Self-play: Numbers</vt:lpstr>
      <vt:lpstr>Neural Network Architecture</vt:lpstr>
      <vt:lpstr>Neural Network Architecture</vt:lpstr>
      <vt:lpstr>Prior Knowledge necessary</vt:lpstr>
      <vt:lpstr>Empirical Analysis</vt:lpstr>
      <vt:lpstr>Technical improvements</vt:lpstr>
      <vt:lpstr>Comparison</vt:lpstr>
      <vt:lpstr>AlphaZero</vt:lpstr>
      <vt:lpstr>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Reinforcement- -learning</dc:title>
  <dc:creator>Timi</dc:creator>
  <cp:lastModifiedBy>Timi</cp:lastModifiedBy>
  <cp:revision>121</cp:revision>
  <dcterms:created xsi:type="dcterms:W3CDTF">2018-12-31T14:06:28Z</dcterms:created>
  <dcterms:modified xsi:type="dcterms:W3CDTF">2019-01-08T12:11:12Z</dcterms:modified>
</cp:coreProperties>
</file>